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5" r:id="rId4"/>
    <p:sldId id="259" r:id="rId5"/>
    <p:sldId id="261" r:id="rId6"/>
    <p:sldId id="263" r:id="rId7"/>
    <p:sldId id="270" r:id="rId8"/>
    <p:sldId id="271" r:id="rId9"/>
    <p:sldId id="272" r:id="rId10"/>
    <p:sldId id="274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53" d="100"/>
          <a:sy n="53" d="100"/>
        </p:scale>
        <p:origin x="8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EC179-32A7-48CF-B8CC-AE29A9B72832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BBF34-AC5E-4D51-A9B8-9EC5D7D31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43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D3CA1-4694-47B6-8712-D22A75B5C4B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89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1AE8-1473-4501-98CC-E260DC21E3F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81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0376E-ADE5-479C-B3A9-D7D24C577D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71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24CFE-1B96-43ED-8C2E-051FBC92A2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48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3ACF35-A25C-421A-B251-6F68C8ADF2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6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D3F80-1505-4019-A869-DA2193226F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7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923C7-E3CF-4038-A7D3-ADFB2735A3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42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C20F7-0CB4-47B0-AC80-F79832E9395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0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9D12-ABB8-439C-8E8F-430A341144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004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3AEB4B-A56F-48D9-A677-59E186D0D48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45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3E870-795A-4D9E-BEE3-77135C5EC8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97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23D7C1-B04D-4778-8602-7DBF7C31885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88640"/>
            <a:ext cx="7772400" cy="2807593"/>
          </a:xfrm>
        </p:spPr>
        <p:txBody>
          <a:bodyPr/>
          <a:lstStyle/>
          <a:p>
            <a:r>
              <a:rPr lang="ru-RU" sz="40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«Слушание музыки как фактор художественно-эстетического воспитания дошкольников»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784" y="3429000"/>
            <a:ext cx="6400800" cy="2808312"/>
          </a:xfrm>
        </p:spPr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Попова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Алефтина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Анатольевна</a:t>
            </a:r>
          </a:p>
          <a:p>
            <a:r>
              <a:rPr lang="ru-RU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Музыкальный руководитель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2" name="Picture 4" descr="5661579ba1e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080"/>
            <a:ext cx="3194575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ёмы работы по слушанию музыки_WMV V9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2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r>
              <a:rPr lang="ru-RU" sz="2400" b="1" dirty="0"/>
              <a:t>Контрастное сопоставление  муз. произведений.</a:t>
            </a:r>
          </a:p>
          <a:p>
            <a:r>
              <a:rPr lang="ru-RU" sz="2400" b="1" dirty="0"/>
              <a:t>Передача характера музыки в движениях.</a:t>
            </a:r>
          </a:p>
          <a:p>
            <a:r>
              <a:rPr lang="ru-RU" sz="2400" b="1" dirty="0"/>
              <a:t>Изображение образов, передача красок музыкальной картины в рисунке.</a:t>
            </a:r>
          </a:p>
          <a:p>
            <a:r>
              <a:rPr lang="ru-RU" sz="2400" b="1" dirty="0"/>
              <a:t>Обогащение восприятия музыкального произведения  посредством использования  зрительных, слуховых, обонятельных, тактильных, вкусовых ощущений.</a:t>
            </a:r>
          </a:p>
          <a:p>
            <a:r>
              <a:rPr lang="ru-RU" sz="2400" b="1" dirty="0"/>
              <a:t>Сочинение сказок детьми к предлагаемой музыке.</a:t>
            </a:r>
          </a:p>
          <a:p>
            <a:r>
              <a:rPr lang="ru-RU" sz="2400" b="1" dirty="0"/>
              <a:t>Выбор атрибутики и использование ее в  импровизациях в процессе восприятия музыки.</a:t>
            </a:r>
          </a:p>
          <a:p>
            <a:r>
              <a:rPr lang="ru-RU" sz="2400" b="1" dirty="0"/>
              <a:t>Музыкально - психологические этюды.</a:t>
            </a:r>
          </a:p>
          <a:p>
            <a:r>
              <a:rPr lang="ru-RU" sz="2400" b="1" dirty="0"/>
              <a:t>Использование художественного слова для более глубокого восприятия музыки.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871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95288" y="476250"/>
            <a:ext cx="8062912" cy="6049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«Музыка является самым чудодейственным, самым тонким средством привлечения к добру, красоте, человечности. Чувство красоты музыкальной мелодии открывает перед ребёнком собственную красоту – маленький человек осознаёт своё достоинство, развивает духовные силы ребёнка, его творческую активность. Жизнь детей без музыки невозможна, как невозможно без игры и без сказки…»</a:t>
            </a:r>
            <a:b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В. А. Сухомлинский</a:t>
            </a:r>
          </a:p>
        </p:txBody>
      </p:sp>
    </p:spTree>
    <p:extLst>
      <p:ext uri="{BB962C8B-B14F-4D97-AF65-F5344CB8AC3E}">
        <p14:creationId xmlns:p14="http://schemas.microsoft.com/office/powerpoint/2010/main" val="10689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9" name="AutoShape 5"/>
          <p:cNvSpPr>
            <a:spLocks noChangeArrowheads="1"/>
          </p:cNvSpPr>
          <p:nvPr/>
        </p:nvSpPr>
        <p:spPr bwMode="auto">
          <a:xfrm>
            <a:off x="1979613" y="620713"/>
            <a:ext cx="4968875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</a:rPr>
              <a:t>Слушание музыки</a:t>
            </a:r>
          </a:p>
        </p:txBody>
      </p:sp>
      <p:sp>
        <p:nvSpPr>
          <p:cNvPr id="236552" name="AutoShape 8"/>
          <p:cNvSpPr>
            <a:spLocks noChangeArrowheads="1"/>
          </p:cNvSpPr>
          <p:nvPr/>
        </p:nvSpPr>
        <p:spPr bwMode="auto">
          <a:xfrm>
            <a:off x="179388" y="2349500"/>
            <a:ext cx="3600450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Слушание произведений,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специально созданных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ля данного вида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деятельности</a:t>
            </a:r>
          </a:p>
        </p:txBody>
      </p:sp>
      <p:sp>
        <p:nvSpPr>
          <p:cNvPr id="236553" name="AutoShape 9"/>
          <p:cNvSpPr>
            <a:spLocks noChangeArrowheads="1"/>
          </p:cNvSpPr>
          <p:nvPr/>
        </p:nvSpPr>
        <p:spPr bwMode="auto">
          <a:xfrm>
            <a:off x="2700338" y="4365625"/>
            <a:ext cx="3600450" cy="15843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Слушание произведений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процессе разучивания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танцев, пьес</a:t>
            </a:r>
          </a:p>
        </p:txBody>
      </p:sp>
      <p:sp>
        <p:nvSpPr>
          <p:cNvPr id="236554" name="AutoShape 10"/>
          <p:cNvSpPr>
            <a:spLocks noChangeArrowheads="1"/>
          </p:cNvSpPr>
          <p:nvPr/>
        </p:nvSpPr>
        <p:spPr bwMode="auto">
          <a:xfrm>
            <a:off x="5148263" y="2349500"/>
            <a:ext cx="3455987" cy="16557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Слушание с целью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определения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свойств звука </a:t>
            </a:r>
          </a:p>
          <a:p>
            <a:pPr algn="ctr">
              <a:defRPr/>
            </a:pP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дидактических играх</a:t>
            </a:r>
          </a:p>
        </p:txBody>
      </p:sp>
      <p:sp>
        <p:nvSpPr>
          <p:cNvPr id="236556" name="Line 12"/>
          <p:cNvSpPr>
            <a:spLocks noChangeShapeType="1"/>
          </p:cNvSpPr>
          <p:nvPr/>
        </p:nvSpPr>
        <p:spPr bwMode="auto">
          <a:xfrm flipH="1">
            <a:off x="1403350" y="1557338"/>
            <a:ext cx="1296988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57" name="Line 13"/>
          <p:cNvSpPr>
            <a:spLocks noChangeShapeType="1"/>
          </p:cNvSpPr>
          <p:nvPr/>
        </p:nvSpPr>
        <p:spPr bwMode="auto">
          <a:xfrm>
            <a:off x="4500563" y="1557338"/>
            <a:ext cx="0" cy="266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6558" name="Line 14"/>
          <p:cNvSpPr>
            <a:spLocks noChangeShapeType="1"/>
          </p:cNvSpPr>
          <p:nvPr/>
        </p:nvSpPr>
        <p:spPr bwMode="auto">
          <a:xfrm>
            <a:off x="6011863" y="1557338"/>
            <a:ext cx="1152525" cy="7921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6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6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6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6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6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6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49" grpId="0" animBg="1"/>
      <p:bldP spid="236552" grpId="0" animBg="1"/>
      <p:bldP spid="236553" grpId="0" animBg="1"/>
      <p:bldP spid="236554" grpId="0" animBg="1"/>
      <p:bldP spid="236556" grpId="0" animBg="1"/>
      <p:bldP spid="236557" grpId="0" animBg="1"/>
      <p:bldP spid="2365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980728"/>
            <a:ext cx="8229600" cy="720080"/>
          </a:xfrm>
        </p:spPr>
        <p:txBody>
          <a:bodyPr/>
          <a:lstStyle/>
          <a:p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работы:</a:t>
            </a:r>
            <a:b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2692896"/>
          </a:xfrm>
        </p:spPr>
        <p:txBody>
          <a:bodyPr/>
          <a:lstStyle/>
          <a:p>
            <a:pPr marL="0" indent="0">
              <a:buNone/>
            </a:pP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воспитание дошкольников через восприятие музыки.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Накапливать детьми эмоционально-ценностный опыт восприятия произведений мировой музыкальной культуры разных эпох и стилей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Побуждать детей выражать свои музыкальные впечатления в исполнительной, творческой деятельности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Вызывать и поддерживать интерес к музыке, развивать музыкально-эстетические потребности, вкус, представления о красоте.</a:t>
            </a:r>
          </a:p>
        </p:txBody>
      </p:sp>
    </p:spTree>
    <p:extLst>
      <p:ext uri="{BB962C8B-B14F-4D97-AF65-F5344CB8AC3E}">
        <p14:creationId xmlns:p14="http://schemas.microsoft.com/office/powerpoint/2010/main" val="175086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внешних и внутренних условий успешного знакомства с произведениями музыки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Накопление детьми музыкально-слухового опыта, его расширение и обогащение в процессе знакомства с различными музыкальными произведениями</a:t>
            </a:r>
          </a:p>
          <a:p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детей приемам отражения результатов восприятия в различных видах художественно-творческой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4490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8" name="AutoShape 4"/>
          <p:cNvSpPr>
            <a:spLocks noChangeArrowheads="1"/>
          </p:cNvSpPr>
          <p:nvPr/>
        </p:nvSpPr>
        <p:spPr bwMode="auto">
          <a:xfrm>
            <a:off x="2195513" y="188913"/>
            <a:ext cx="4321175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Формы работы</a:t>
            </a:r>
          </a:p>
          <a:p>
            <a:pPr algn="ctr">
              <a:defRPr/>
            </a:pP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 детьми</a:t>
            </a:r>
          </a:p>
        </p:txBody>
      </p:sp>
      <p:sp>
        <p:nvSpPr>
          <p:cNvPr id="246789" name="AutoShape 5"/>
          <p:cNvSpPr>
            <a:spLocks noChangeArrowheads="1"/>
          </p:cNvSpPr>
          <p:nvPr/>
        </p:nvSpPr>
        <p:spPr bwMode="auto">
          <a:xfrm>
            <a:off x="539750" y="1341438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Музыкальные 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занятия</a:t>
            </a:r>
          </a:p>
        </p:txBody>
      </p:sp>
      <p:sp>
        <p:nvSpPr>
          <p:cNvPr id="246790" name="AutoShape 6"/>
          <p:cNvSpPr>
            <a:spLocks noChangeArrowheads="1"/>
          </p:cNvSpPr>
          <p:nvPr/>
        </p:nvSpPr>
        <p:spPr bwMode="auto">
          <a:xfrm>
            <a:off x="539750" y="2420938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+mj-lt"/>
              </a:rPr>
              <a:t>Доминантные занятия</a:t>
            </a:r>
          </a:p>
          <a:p>
            <a:pPr algn="ctr">
              <a:defRPr/>
            </a:pPr>
            <a:r>
              <a:rPr lang="ru-RU" dirty="0">
                <a:latin typeface="+mj-lt"/>
              </a:rPr>
              <a:t>по слушанию музыки</a:t>
            </a:r>
          </a:p>
        </p:txBody>
      </p:sp>
      <p:sp>
        <p:nvSpPr>
          <p:cNvPr id="246791" name="AutoShape 7"/>
          <p:cNvSpPr>
            <a:spLocks noChangeArrowheads="1"/>
          </p:cNvSpPr>
          <p:nvPr/>
        </p:nvSpPr>
        <p:spPr bwMode="auto">
          <a:xfrm>
            <a:off x="539750" y="3573463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pitchFamily="34" charset="0"/>
              </a:rPr>
              <a:t>Традиционные занятия</a:t>
            </a:r>
          </a:p>
        </p:txBody>
      </p:sp>
      <p:sp>
        <p:nvSpPr>
          <p:cNvPr id="246792" name="AutoShape 8"/>
          <p:cNvSpPr>
            <a:spLocks noChangeArrowheads="1"/>
          </p:cNvSpPr>
          <p:nvPr/>
        </p:nvSpPr>
        <p:spPr bwMode="auto">
          <a:xfrm>
            <a:off x="539750" y="4652963"/>
            <a:ext cx="295275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pitchFamily="34" charset="0"/>
              </a:rPr>
              <a:t>Интегрированные </a:t>
            </a:r>
          </a:p>
          <a:p>
            <a:pPr algn="ctr">
              <a:defRPr/>
            </a:pPr>
            <a:r>
              <a:rPr lang="ru-RU">
                <a:latin typeface="Arial" pitchFamily="34" charset="0"/>
              </a:rPr>
              <a:t>занятия</a:t>
            </a:r>
          </a:p>
        </p:txBody>
      </p:sp>
      <p:sp>
        <p:nvSpPr>
          <p:cNvPr id="246793" name="AutoShape 9"/>
          <p:cNvSpPr>
            <a:spLocks noChangeArrowheads="1"/>
          </p:cNvSpPr>
          <p:nvPr/>
        </p:nvSpPr>
        <p:spPr bwMode="auto">
          <a:xfrm>
            <a:off x="539750" y="5734050"/>
            <a:ext cx="2952750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pitchFamily="34" charset="0"/>
              </a:rPr>
              <a:t>Тематические </a:t>
            </a:r>
          </a:p>
          <a:p>
            <a:pPr algn="ctr">
              <a:defRPr/>
            </a:pPr>
            <a:r>
              <a:rPr lang="ru-RU">
                <a:latin typeface="Arial" pitchFamily="34" charset="0"/>
              </a:rPr>
              <a:t>занятия</a:t>
            </a:r>
          </a:p>
        </p:txBody>
      </p:sp>
      <p:sp>
        <p:nvSpPr>
          <p:cNvPr id="246794" name="AutoShape 10"/>
          <p:cNvSpPr>
            <a:spLocks noChangeArrowheads="1"/>
          </p:cNvSpPr>
          <p:nvPr/>
        </p:nvSpPr>
        <p:spPr bwMode="auto">
          <a:xfrm>
            <a:off x="5219700" y="1341438"/>
            <a:ext cx="3095625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других видах</a:t>
            </a:r>
          </a:p>
          <a:p>
            <a:pPr algn="ctr"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деятельности</a:t>
            </a:r>
          </a:p>
        </p:txBody>
      </p:sp>
      <p:sp>
        <p:nvSpPr>
          <p:cNvPr id="246795" name="AutoShape 11"/>
          <p:cNvSpPr>
            <a:spLocks noChangeArrowheads="1"/>
          </p:cNvSpPr>
          <p:nvPr/>
        </p:nvSpPr>
        <p:spPr bwMode="auto">
          <a:xfrm>
            <a:off x="5219700" y="2420938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>
                <a:latin typeface="Arial" pitchFamily="34" charset="0"/>
              </a:rPr>
              <a:t>Тематические концерты, </a:t>
            </a:r>
          </a:p>
          <a:p>
            <a:pPr algn="ctr">
              <a:defRPr/>
            </a:pPr>
            <a:r>
              <a:rPr lang="ru-RU">
                <a:latin typeface="Arial" pitchFamily="34" charset="0"/>
              </a:rPr>
              <a:t>беседы</a:t>
            </a:r>
          </a:p>
        </p:txBody>
      </p:sp>
      <p:sp>
        <p:nvSpPr>
          <p:cNvPr id="246796" name="AutoShape 12"/>
          <p:cNvSpPr>
            <a:spLocks noChangeArrowheads="1"/>
          </p:cNvSpPr>
          <p:nvPr/>
        </p:nvSpPr>
        <p:spPr bwMode="auto">
          <a:xfrm>
            <a:off x="5219700" y="3500438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</a:rPr>
              <a:t>Праздничные утренники</a:t>
            </a:r>
          </a:p>
        </p:txBody>
      </p:sp>
      <p:sp>
        <p:nvSpPr>
          <p:cNvPr id="246798" name="AutoShape 14"/>
          <p:cNvSpPr>
            <a:spLocks noChangeArrowheads="1"/>
          </p:cNvSpPr>
          <p:nvPr/>
        </p:nvSpPr>
        <p:spPr bwMode="auto">
          <a:xfrm>
            <a:off x="5210629" y="4506913"/>
            <a:ext cx="3024188" cy="9144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latin typeface="Arial" pitchFamily="34" charset="0"/>
              </a:rPr>
              <a:t>Кружок </a:t>
            </a:r>
          </a:p>
          <a:p>
            <a:pPr algn="ctr">
              <a:defRPr/>
            </a:pPr>
            <a:r>
              <a:rPr lang="ru-RU" dirty="0">
                <a:latin typeface="Arial" pitchFamily="34" charset="0"/>
              </a:rPr>
              <a:t>«Веселые музыканты»</a:t>
            </a:r>
          </a:p>
        </p:txBody>
      </p:sp>
      <p:sp>
        <p:nvSpPr>
          <p:cNvPr id="246799" name="Line 15"/>
          <p:cNvSpPr>
            <a:spLocks noChangeShapeType="1"/>
          </p:cNvSpPr>
          <p:nvPr/>
        </p:nvSpPr>
        <p:spPr bwMode="auto">
          <a:xfrm flipH="1">
            <a:off x="1908175" y="1125538"/>
            <a:ext cx="1008063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6800" name="Line 16"/>
          <p:cNvSpPr>
            <a:spLocks noChangeShapeType="1"/>
          </p:cNvSpPr>
          <p:nvPr/>
        </p:nvSpPr>
        <p:spPr bwMode="auto">
          <a:xfrm>
            <a:off x="5651500" y="1125538"/>
            <a:ext cx="1296988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6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6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6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6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6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6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animBg="1"/>
      <p:bldP spid="246789" grpId="0" animBg="1"/>
      <p:bldP spid="246790" grpId="0" animBg="1"/>
      <p:bldP spid="246791" grpId="0" animBg="1"/>
      <p:bldP spid="246792" grpId="0" animBg="1"/>
      <p:bldP spid="246793" grpId="0" animBg="1"/>
      <p:bldP spid="246794" grpId="0" animBg="1"/>
      <p:bldP spid="246795" grpId="0" animBg="1"/>
      <p:bldP spid="246796" grpId="0" animBg="1"/>
      <p:bldP spid="246798" grpId="0" animBg="1"/>
      <p:bldP spid="246799" grpId="0" animBg="1"/>
      <p:bldP spid="2468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Возрастные</a:t>
            </a:r>
            <a:r>
              <a:rPr lang="en-US" dirty="0"/>
              <a:t> </a:t>
            </a:r>
            <a:r>
              <a:rPr lang="en-US" dirty="0" err="1"/>
              <a:t>особенности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 err="1"/>
              <a:t>Младшая</a:t>
            </a:r>
            <a:r>
              <a:rPr lang="en-US" sz="1600" b="1" dirty="0"/>
              <a:t> </a:t>
            </a:r>
            <a:r>
              <a:rPr lang="en-US" sz="1600" b="1" dirty="0" err="1"/>
              <a:t>группа</a:t>
            </a:r>
            <a:r>
              <a:rPr lang="en-US" sz="1600" b="1" dirty="0"/>
              <a:t>. </a:t>
            </a:r>
            <a:r>
              <a:rPr lang="ru-RU" sz="1600" dirty="0"/>
              <a:t>Цель - пробуждение у детей эмоционального интереса к музыке (часто интуитивного): игра на муз. инструментах, образная музыка в движениях.</a:t>
            </a:r>
            <a:endParaRPr lang="en-US" sz="1600" dirty="0"/>
          </a:p>
          <a:p>
            <a:r>
              <a:rPr lang="en-US" sz="1600" b="1" dirty="0" err="1"/>
              <a:t>Средняя</a:t>
            </a:r>
            <a:r>
              <a:rPr lang="en-US" sz="1600" b="1" dirty="0"/>
              <a:t> </a:t>
            </a:r>
            <a:r>
              <a:rPr lang="en-US" sz="1600" b="1" dirty="0" err="1"/>
              <a:t>группа</a:t>
            </a:r>
            <a:r>
              <a:rPr lang="en-US" sz="1600" b="1" dirty="0"/>
              <a:t>.</a:t>
            </a:r>
            <a:r>
              <a:rPr lang="en-US" sz="1600" dirty="0"/>
              <a:t> </a:t>
            </a:r>
            <a:r>
              <a:rPr lang="ru-RU" sz="1600" dirty="0"/>
              <a:t>Цель - вовлечь детей в творческое освоение окружающего мира: Этюды - образные движения под музыку по показу: предметный мир должен предстать перед ребенком в ярком образном звучании, вызывая радость и удивление, как основу заинтересованного отношения к миру.</a:t>
            </a:r>
            <a:endParaRPr lang="en-US" sz="1600" dirty="0"/>
          </a:p>
          <a:p>
            <a:r>
              <a:rPr lang="en-US" sz="1600" b="1" dirty="0" err="1"/>
              <a:t>Старшая</a:t>
            </a:r>
            <a:r>
              <a:rPr lang="en-US" sz="1600" b="1" dirty="0"/>
              <a:t> </a:t>
            </a:r>
            <a:r>
              <a:rPr lang="en-US" sz="1600" b="1" dirty="0" err="1"/>
              <a:t>группа</a:t>
            </a:r>
            <a:r>
              <a:rPr lang="en-US" sz="1600" b="1" dirty="0"/>
              <a:t>. </a:t>
            </a:r>
            <a:r>
              <a:rPr lang="ru-RU" sz="1600" dirty="0"/>
              <a:t>Цель - развитие творческой фантазии и воображения. Музыкант, как и любой художник, в своем творчестве отталкивается от природы, но изображая мир, преобразует его силой своего воображения (креатив), т.е.  переработка видоизменение, переосмысление природных форм приводит к рождению ярких выразительных образов в новой реальности. Решаются задачи интегрирования разных видов худ. деятельности с одной стороны и с другой стороны - использования целого комплекса активных воздействующих средств: визуально - образных, музыкальных, поэтических, театрально-игровых, художественных, что обеспечивает эмоциональное, интеллектуальное, нравственно-духовное развитие детей</a:t>
            </a:r>
          </a:p>
        </p:txBody>
      </p:sp>
    </p:spTree>
    <p:extLst>
      <p:ext uri="{BB962C8B-B14F-4D97-AF65-F5344CB8AC3E}">
        <p14:creationId xmlns:p14="http://schemas.microsoft.com/office/powerpoint/2010/main" val="22171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085584" cy="1215008"/>
          </a:xfrm>
        </p:spPr>
        <p:txBody>
          <a:bodyPr/>
          <a:lstStyle/>
          <a:p>
            <a:r>
              <a:rPr lang="en-US" sz="6600" dirty="0" err="1"/>
              <a:t>Приёмы</a:t>
            </a:r>
            <a:r>
              <a:rPr lang="en-US" sz="6600" dirty="0"/>
              <a:t> </a:t>
            </a:r>
            <a:r>
              <a:rPr lang="en-US" sz="6600" dirty="0" err="1"/>
              <a:t>работы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78943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Музыкальный (голубой, шары и ноты)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277</TotalTime>
  <Words>483</Words>
  <Application>Microsoft Office PowerPoint</Application>
  <PresentationFormat>Экран (4:3)</PresentationFormat>
  <Paragraphs>57</Paragraphs>
  <Slides>11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Музыкальный (голубой, шары и ноты)</vt:lpstr>
      <vt:lpstr>«Слушание музыки как фактор художественно-эстетического воспитания дошкольников»</vt:lpstr>
      <vt:lpstr>Презентация PowerPoint</vt:lpstr>
      <vt:lpstr>Презентация PowerPoint</vt:lpstr>
      <vt:lpstr> Цель работы: </vt:lpstr>
      <vt:lpstr>Задачи работы</vt:lpstr>
      <vt:lpstr>Этапы работы</vt:lpstr>
      <vt:lpstr>Презентация PowerPoint</vt:lpstr>
      <vt:lpstr>Возрастные особенности</vt:lpstr>
      <vt:lpstr>Приёмы работы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«Восприятие музыки как фактор художественно-эстетического воспитания дошкольников»</dc:title>
  <dc:creator>Владимир</dc:creator>
  <cp:lastModifiedBy>Алефтина</cp:lastModifiedBy>
  <cp:revision>28</cp:revision>
  <dcterms:created xsi:type="dcterms:W3CDTF">2013-02-10T15:27:25Z</dcterms:created>
  <dcterms:modified xsi:type="dcterms:W3CDTF">2022-01-24T14:04:29Z</dcterms:modified>
</cp:coreProperties>
</file>